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5" r:id="rId2"/>
    <p:sldId id="269" r:id="rId3"/>
    <p:sldId id="258" r:id="rId4"/>
    <p:sldId id="268" r:id="rId5"/>
    <p:sldId id="267" r:id="rId6"/>
    <p:sldId id="270" r:id="rId7"/>
    <p:sldId id="259" r:id="rId8"/>
    <p:sldId id="272" r:id="rId9"/>
    <p:sldId id="261" r:id="rId10"/>
    <p:sldId id="271" r:id="rId11"/>
    <p:sldId id="266" r:id="rId12"/>
  </p:sldIdLst>
  <p:sldSz cx="121920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3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93E4C-343E-4B6C-A2D2-60D96D8EE6B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1143000"/>
            <a:ext cx="241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D6206-1F9E-4C25-9A5A-36CEBE504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D6206-1F9E-4C25-9A5A-36CEBE5049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44023"/>
            <a:ext cx="10363200" cy="541189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164619"/>
            <a:ext cx="9144000" cy="375306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27617"/>
            <a:ext cx="2628900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27617"/>
            <a:ext cx="7734300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875409"/>
            <a:ext cx="10515600" cy="646620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402786"/>
            <a:ext cx="10515600" cy="34004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7620"/>
            <a:ext cx="1051560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810636"/>
            <a:ext cx="5157787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678170"/>
            <a:ext cx="5157787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810636"/>
            <a:ext cx="5183188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678170"/>
            <a:ext cx="5183188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8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3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238167"/>
            <a:ext cx="6172200" cy="110468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238167"/>
            <a:ext cx="6172200" cy="110468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27620"/>
            <a:ext cx="1051560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138083"/>
            <a:ext cx="1051560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5414B-ADD2-43DE-9D73-0125DC6028B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4407730"/>
            <a:ext cx="41148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5AC728F-D06F-C715-D7C3-7C4109306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2"/>
          <a:stretch/>
        </p:blipFill>
        <p:spPr>
          <a:xfrm>
            <a:off x="3835020" y="4162653"/>
            <a:ext cx="4976893" cy="5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B83EABAB-8FA9-D373-D634-60FD85C3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9" y="4192617"/>
            <a:ext cx="5674474" cy="5674474"/>
          </a:xfrm>
          <a:prstGeom prst="rect">
            <a:avLst/>
          </a:prstGeom>
        </p:spPr>
      </p:pic>
      <p:pic>
        <p:nvPicPr>
          <p:cNvPr id="5" name="Picture 4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27A3D71A-A513-38FF-4D38-80D325CF2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92617"/>
            <a:ext cx="5674474" cy="56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2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1A374-1916-4774-80F3-ACFA4D251E45}"/>
              </a:ext>
            </a:extLst>
          </p:cNvPr>
          <p:cNvGrpSpPr/>
          <p:nvPr/>
        </p:nvGrpSpPr>
        <p:grpSpPr>
          <a:xfrm>
            <a:off x="674441" y="4192617"/>
            <a:ext cx="11086292" cy="5674474"/>
            <a:chOff x="586892" y="4338532"/>
            <a:chExt cx="11086292" cy="5674474"/>
          </a:xfrm>
        </p:grpSpPr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12C8FAB1-0B05-C3A2-E651-E3F1ABA2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92" y="4338532"/>
              <a:ext cx="5674474" cy="5674474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0A97883-8324-5F6D-5054-B12BFE40E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/>
            <a:stretch/>
          </p:blipFill>
          <p:spPr>
            <a:xfrm>
              <a:off x="6125174" y="4338532"/>
              <a:ext cx="5548010" cy="567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5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A6D4AAFD-1576-9859-4B53-E88BC5B3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4916354"/>
            <a:ext cx="5852172" cy="4389129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A8EDE729-6E97-40B7-279E-024098597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16" y="491635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B0C50C-FED4-5C06-8F1B-02384AE47BB2}"/>
              </a:ext>
            </a:extLst>
          </p:cNvPr>
          <p:cNvGrpSpPr/>
          <p:nvPr/>
        </p:nvGrpSpPr>
        <p:grpSpPr>
          <a:xfrm>
            <a:off x="531448" y="4450309"/>
            <a:ext cx="11129104" cy="4389129"/>
            <a:chOff x="392044" y="974416"/>
            <a:chExt cx="11129104" cy="4389129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DB619DE3-15B8-F1C6-C216-DA886A4C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44" y="974416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00E37EB1-5E25-26A4-3B5F-AF1D4F15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976" y="97441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3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F219F-A4C5-7746-57E1-E0E07E55512D}"/>
              </a:ext>
            </a:extLst>
          </p:cNvPr>
          <p:cNvGrpSpPr/>
          <p:nvPr/>
        </p:nvGrpSpPr>
        <p:grpSpPr>
          <a:xfrm>
            <a:off x="145818" y="2470512"/>
            <a:ext cx="11900363" cy="6579484"/>
            <a:chOff x="174844" y="4068576"/>
            <a:chExt cx="10987016" cy="57041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6B4F5-ED0B-91B3-7133-B768BE8E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1980" r="17838" b="5729"/>
            <a:stretch/>
          </p:blipFill>
          <p:spPr>
            <a:xfrm>
              <a:off x="194849" y="4323806"/>
              <a:ext cx="3495963" cy="26261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6E510B-7024-C791-A95B-562838FBE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1" r="17839" b="5208"/>
            <a:stretch/>
          </p:blipFill>
          <p:spPr>
            <a:xfrm>
              <a:off x="3640212" y="4348232"/>
              <a:ext cx="3512310" cy="2638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7456D8-2B9D-2415-10EE-4E157C230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" t="12488" r="18995" b="7704"/>
            <a:stretch/>
          </p:blipFill>
          <p:spPr>
            <a:xfrm>
              <a:off x="7136175" y="4348232"/>
              <a:ext cx="3393802" cy="25484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10165A-8107-9179-D763-CA53B38F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19" r="17839" b="8072"/>
            <a:stretch/>
          </p:blipFill>
          <p:spPr>
            <a:xfrm>
              <a:off x="174844" y="7187244"/>
              <a:ext cx="3495963" cy="25596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7DC426-6897-AFB6-4BE1-8B8D2CF2F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" t="11980" r="18620" b="7812"/>
            <a:stretch/>
          </p:blipFill>
          <p:spPr>
            <a:xfrm>
              <a:off x="3674463" y="7161780"/>
              <a:ext cx="3461712" cy="26109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8CAEE9-8F72-E2D9-712C-C27978DF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" t="12798" r="18631" b="8519"/>
            <a:stretch/>
          </p:blipFill>
          <p:spPr>
            <a:xfrm>
              <a:off x="7152522" y="7187244"/>
              <a:ext cx="3377455" cy="25109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46160B-335A-5CCD-6724-40E112747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46" r="5802"/>
            <a:stretch/>
          </p:blipFill>
          <p:spPr>
            <a:xfrm>
              <a:off x="10546324" y="4879038"/>
              <a:ext cx="615536" cy="42151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AA493F-C50B-EAD9-AAA8-AE38B219D715}"/>
                </a:ext>
              </a:extLst>
            </p:cNvPr>
            <p:cNvSpPr txBox="1"/>
            <p:nvPr/>
          </p:nvSpPr>
          <p:spPr>
            <a:xfrm>
              <a:off x="4747833" y="4068576"/>
              <a:ext cx="2825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Water supply reliability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4685C-92AB-A773-1786-FA5CFFA933D0}"/>
                </a:ext>
              </a:extLst>
            </p:cNvPr>
            <p:cNvSpPr txBox="1"/>
            <p:nvPr/>
          </p:nvSpPr>
          <p:spPr>
            <a:xfrm>
              <a:off x="4747833" y="6854003"/>
              <a:ext cx="2287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Upstream flood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76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324D817-F208-9632-8A55-1B411D9C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6835"/>
          <a:stretch/>
        </p:blipFill>
        <p:spPr>
          <a:xfrm>
            <a:off x="11565087" y="5767169"/>
            <a:ext cx="533236" cy="386565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59A1104-38C3-D81F-68B5-16E4CC38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2812" r="19121" b="9325"/>
          <a:stretch/>
        </p:blipFill>
        <p:spPr>
          <a:xfrm>
            <a:off x="93677" y="5052521"/>
            <a:ext cx="3824782" cy="281869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7016557-8598-748C-9D3A-54F21A1A4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3459" r="19120" b="8678"/>
          <a:stretch/>
        </p:blipFill>
        <p:spPr>
          <a:xfrm>
            <a:off x="3918459" y="5052521"/>
            <a:ext cx="3824782" cy="2818695"/>
          </a:xfrm>
          <a:prstGeom prst="rect">
            <a:avLst/>
          </a:prstGeom>
        </p:spPr>
      </p:pic>
      <p:pic>
        <p:nvPicPr>
          <p:cNvPr id="18" name="Picture 17" descr="Chart, treemap chart&#10;&#10;Description automatically generated">
            <a:extLst>
              <a:ext uri="{FF2B5EF4-FFF2-40B4-BE49-F238E27FC236}">
                <a16:creationId xmlns:a16="http://schemas.microsoft.com/office/drawing/2014/main" id="{25E9B5F8-587A-8DA6-DD81-548E0A8F8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3625" r="18998" b="8513"/>
          <a:stretch/>
        </p:blipFill>
        <p:spPr>
          <a:xfrm>
            <a:off x="7746176" y="5052521"/>
            <a:ext cx="3824782" cy="2813905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6344CAEB-DFBA-E9C4-64E0-B687118A6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13068" r="18939" b="9069"/>
          <a:stretch/>
        </p:blipFill>
        <p:spPr>
          <a:xfrm>
            <a:off x="96612" y="8105909"/>
            <a:ext cx="3824782" cy="2818695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E3CD534-9A8C-4B87-1472-22B3FBE2F5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13236" r="19224" b="8902"/>
          <a:stretch/>
        </p:blipFill>
        <p:spPr>
          <a:xfrm>
            <a:off x="3921394" y="8105909"/>
            <a:ext cx="3824782" cy="2818695"/>
          </a:xfrm>
          <a:prstGeom prst="rect">
            <a:avLst/>
          </a:prstGeom>
        </p:spPr>
      </p:pic>
      <p:pic>
        <p:nvPicPr>
          <p:cNvPr id="24" name="Picture 23" descr="Chart, treemap chart&#10;&#10;Description automatically generated">
            <a:extLst>
              <a:ext uri="{FF2B5EF4-FFF2-40B4-BE49-F238E27FC236}">
                <a16:creationId xmlns:a16="http://schemas.microsoft.com/office/drawing/2014/main" id="{84BB42EE-96E1-A1F5-DD29-D7DB3EB3FD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3744" r="19132" b="9737"/>
          <a:stretch/>
        </p:blipFill>
        <p:spPr>
          <a:xfrm>
            <a:off x="7749111" y="8105909"/>
            <a:ext cx="3824782" cy="2770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9DC3FD-6587-BF99-41F7-73B2EF949A07}"/>
              </a:ext>
            </a:extLst>
          </p:cNvPr>
          <p:cNvSpPr txBox="1"/>
          <p:nvPr/>
        </p:nvSpPr>
        <p:spPr>
          <a:xfrm>
            <a:off x="4952482" y="4739954"/>
            <a:ext cx="282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6721B-21D1-2D51-93B4-EBD77DCDF9E5}"/>
              </a:ext>
            </a:extLst>
          </p:cNvPr>
          <p:cNvSpPr txBox="1"/>
          <p:nvPr/>
        </p:nvSpPr>
        <p:spPr>
          <a:xfrm>
            <a:off x="4952482" y="7832279"/>
            <a:ext cx="22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71139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2EB1C-8F73-D70A-19DC-A3E0A18F8106}"/>
              </a:ext>
            </a:extLst>
          </p:cNvPr>
          <p:cNvSpPr txBox="1"/>
          <p:nvPr/>
        </p:nvSpPr>
        <p:spPr>
          <a:xfrm>
            <a:off x="2541179" y="452705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Descriptive statistics for first detection years</a:t>
            </a:r>
          </a:p>
        </p:txBody>
      </p:sp>
      <p:pic>
        <p:nvPicPr>
          <p:cNvPr id="3" name="Picture 2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0A61E43B-7E92-D4DD-E36E-D740036F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7" y="787932"/>
            <a:ext cx="9144019" cy="7315215"/>
          </a:xfrm>
          <a:prstGeom prst="rect">
            <a:avLst/>
          </a:prstGeom>
        </p:spPr>
      </p:pic>
      <p:pic>
        <p:nvPicPr>
          <p:cNvPr id="5" name="Picture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5D34B180-DB2C-E077-D28F-B001BD374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7" y="8229585"/>
            <a:ext cx="9144019" cy="73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2EB1C-8F73-D70A-19DC-A3E0A18F8106}"/>
              </a:ext>
            </a:extLst>
          </p:cNvPr>
          <p:cNvSpPr txBox="1"/>
          <p:nvPr/>
        </p:nvSpPr>
        <p:spPr>
          <a:xfrm>
            <a:off x="2541179" y="452705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Descriptive statistics for first detection years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309271-AA6C-091B-E5BC-C81C9C9254D2}"/>
              </a:ext>
            </a:extLst>
          </p:cNvPr>
          <p:cNvGrpSpPr/>
          <p:nvPr/>
        </p:nvGrpSpPr>
        <p:grpSpPr>
          <a:xfrm>
            <a:off x="1523988" y="914370"/>
            <a:ext cx="9144019" cy="14630430"/>
            <a:chOff x="1523988" y="914370"/>
            <a:chExt cx="9144019" cy="14630430"/>
          </a:xfrm>
        </p:grpSpPr>
        <p:pic>
          <p:nvPicPr>
            <p:cNvPr id="16" name="Picture 15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660ECBF1-28A9-FB31-5B02-66184F3A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914370"/>
              <a:ext cx="9144019" cy="7315215"/>
            </a:xfrm>
            <a:prstGeom prst="rect">
              <a:avLst/>
            </a:prstGeom>
          </p:spPr>
        </p:pic>
        <p:pic>
          <p:nvPicPr>
            <p:cNvPr id="18" name="Picture 17" descr="Application, Word, waterfall chart&#10;&#10;Description automatically generated">
              <a:extLst>
                <a:ext uri="{FF2B5EF4-FFF2-40B4-BE49-F238E27FC236}">
                  <a16:creationId xmlns:a16="http://schemas.microsoft.com/office/drawing/2014/main" id="{65B9A71A-A582-9E70-8DB3-251646EF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8229585"/>
              <a:ext cx="9144019" cy="7315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ABE1E06-7BDC-9AB4-A5DD-852E5530F22C}"/>
              </a:ext>
            </a:extLst>
          </p:cNvPr>
          <p:cNvGrpSpPr/>
          <p:nvPr/>
        </p:nvGrpSpPr>
        <p:grpSpPr>
          <a:xfrm>
            <a:off x="1749785" y="2523041"/>
            <a:ext cx="8692430" cy="10498717"/>
            <a:chOff x="2153910" y="3139435"/>
            <a:chExt cx="7315216" cy="8835318"/>
          </a:xfrm>
        </p:grpSpPr>
        <p:pic>
          <p:nvPicPr>
            <p:cNvPr id="6" name="Picture 5" descr="A graph of water supply reliability&#10;&#10;Description automatically generated">
              <a:extLst>
                <a:ext uri="{FF2B5EF4-FFF2-40B4-BE49-F238E27FC236}">
                  <a16:creationId xmlns:a16="http://schemas.microsoft.com/office/drawing/2014/main" id="{FFFB4EBA-852D-2BF5-98AA-126FBC3D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911" y="3139435"/>
              <a:ext cx="7315215" cy="4572009"/>
            </a:xfrm>
            <a:prstGeom prst="rect">
              <a:avLst/>
            </a:prstGeom>
          </p:spPr>
        </p:pic>
        <p:pic>
          <p:nvPicPr>
            <p:cNvPr id="9" name="Picture 8" descr="A graph of a number of different colored lines&#10;&#10;Description automatically generated">
              <a:extLst>
                <a:ext uri="{FF2B5EF4-FFF2-40B4-BE49-F238E27FC236}">
                  <a16:creationId xmlns:a16="http://schemas.microsoft.com/office/drawing/2014/main" id="{569A3508-4273-9B95-C2D9-5BDC4F8B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910" y="7402744"/>
              <a:ext cx="7315215" cy="4572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89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5430DD-3911-1BD5-8492-353651879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/>
        </p:blipFill>
        <p:spPr>
          <a:xfrm>
            <a:off x="2153912" y="3522817"/>
            <a:ext cx="7315215" cy="424958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9FDE0-ADDB-C972-07E2-FE2FA55B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2" y="7711444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25</Words>
  <Application>Microsoft Office PowerPoint</Application>
  <PresentationFormat>Custom</PresentationFormat>
  <Paragraphs>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16</cp:revision>
  <dcterms:created xsi:type="dcterms:W3CDTF">2022-07-14T22:50:28Z</dcterms:created>
  <dcterms:modified xsi:type="dcterms:W3CDTF">2023-07-17T21:21:35Z</dcterms:modified>
</cp:coreProperties>
</file>